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A40"/>
    <a:srgbClr val="43A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144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riel devinck" userId="443f1ce4f14ab82a" providerId="LiveId" clId="{A373CF8A-2C86-462E-8567-D31179B5AE04}"/>
    <pc:docChg chg="modSld">
      <pc:chgData name="muriel devinck" userId="443f1ce4f14ab82a" providerId="LiveId" clId="{A373CF8A-2C86-462E-8567-D31179B5AE04}" dt="2024-03-26T20:14:21.043" v="5" actId="20577"/>
      <pc:docMkLst>
        <pc:docMk/>
      </pc:docMkLst>
      <pc:sldChg chg="modSp mod">
        <pc:chgData name="muriel devinck" userId="443f1ce4f14ab82a" providerId="LiveId" clId="{A373CF8A-2C86-462E-8567-D31179B5AE04}" dt="2024-03-26T20:14:21.043" v="5" actId="20577"/>
        <pc:sldMkLst>
          <pc:docMk/>
          <pc:sldMk cId="0" sldId="257"/>
        </pc:sldMkLst>
        <pc:spChg chg="mod">
          <ac:chgData name="muriel devinck" userId="443f1ce4f14ab82a" providerId="LiveId" clId="{A373CF8A-2C86-462E-8567-D31179B5AE04}" dt="2024-03-26T20:14:21.043" v="5" actId="20577"/>
          <ac:spMkLst>
            <pc:docMk/>
            <pc:sldMk cId="0" sldId="257"/>
            <ac:spMk id="15" creationId="{00000000-0000-0000-0000-000000000000}"/>
          </ac:spMkLst>
        </pc:spChg>
      </pc:sldChg>
      <pc:sldChg chg="modSp mod">
        <pc:chgData name="muriel devinck" userId="443f1ce4f14ab82a" providerId="LiveId" clId="{A373CF8A-2C86-462E-8567-D31179B5AE04}" dt="2024-03-26T20:14:03.329" v="1" actId="6549"/>
        <pc:sldMkLst>
          <pc:docMk/>
          <pc:sldMk cId="0" sldId="258"/>
        </pc:sldMkLst>
        <pc:spChg chg="mod">
          <ac:chgData name="muriel devinck" userId="443f1ce4f14ab82a" providerId="LiveId" clId="{A373CF8A-2C86-462E-8567-D31179B5AE04}" dt="2024-03-26T20:14:03.329" v="1" actId="6549"/>
          <ac:spMkLst>
            <pc:docMk/>
            <pc:sldMk cId="0" sldId="258"/>
            <ac:spMk id="4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A2ADA-B820-4861-A754-12D922279723}" type="datetimeFigureOut">
              <a:rPr lang="fr-BE" smtClean="0"/>
              <a:pPr/>
              <a:t>26-03-24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E032-0B85-4799-82B2-0CAC0BC7F1D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A2ADA-B820-4861-A754-12D922279723}" type="datetimeFigureOut">
              <a:rPr lang="fr-BE" smtClean="0"/>
              <a:pPr/>
              <a:t>26-03-24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E032-0B85-4799-82B2-0CAC0BC7F1D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A2ADA-B820-4861-A754-12D922279723}" type="datetimeFigureOut">
              <a:rPr lang="fr-BE" smtClean="0"/>
              <a:pPr/>
              <a:t>26-03-24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E032-0B85-4799-82B2-0CAC0BC7F1D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A2ADA-B820-4861-A754-12D922279723}" type="datetimeFigureOut">
              <a:rPr lang="fr-BE" smtClean="0"/>
              <a:pPr/>
              <a:t>26-03-24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E032-0B85-4799-82B2-0CAC0BC7F1D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A2ADA-B820-4861-A754-12D922279723}" type="datetimeFigureOut">
              <a:rPr lang="fr-BE" smtClean="0"/>
              <a:pPr/>
              <a:t>26-03-24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E032-0B85-4799-82B2-0CAC0BC7F1D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A2ADA-B820-4861-A754-12D922279723}" type="datetimeFigureOut">
              <a:rPr lang="fr-BE" smtClean="0"/>
              <a:pPr/>
              <a:t>26-03-24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E032-0B85-4799-82B2-0CAC0BC7F1D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A2ADA-B820-4861-A754-12D922279723}" type="datetimeFigureOut">
              <a:rPr lang="fr-BE" smtClean="0"/>
              <a:pPr/>
              <a:t>26-03-24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E032-0B85-4799-82B2-0CAC0BC7F1D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A2ADA-B820-4861-A754-12D922279723}" type="datetimeFigureOut">
              <a:rPr lang="fr-BE" smtClean="0"/>
              <a:pPr/>
              <a:t>26-03-24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E032-0B85-4799-82B2-0CAC0BC7F1D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A2ADA-B820-4861-A754-12D922279723}" type="datetimeFigureOut">
              <a:rPr lang="fr-BE" smtClean="0"/>
              <a:pPr/>
              <a:t>26-03-24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E032-0B85-4799-82B2-0CAC0BC7F1D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A2ADA-B820-4861-A754-12D922279723}" type="datetimeFigureOut">
              <a:rPr lang="fr-BE" smtClean="0"/>
              <a:pPr/>
              <a:t>26-03-24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E032-0B85-4799-82B2-0CAC0BC7F1D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A2ADA-B820-4861-A754-12D922279723}" type="datetimeFigureOut">
              <a:rPr lang="fr-BE" smtClean="0"/>
              <a:pPr/>
              <a:t>26-03-24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E032-0B85-4799-82B2-0CAC0BC7F1D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A2ADA-B820-4861-A754-12D922279723}" type="datetimeFigureOut">
              <a:rPr lang="fr-BE" smtClean="0"/>
              <a:pPr/>
              <a:t>26-03-24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E032-0B85-4799-82B2-0CAC0BC7F1D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rresrouges.be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olflabawette.green/wp-content/uploads/2016/05/DJI_0032-2-2000x955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254240" y="5863644"/>
            <a:ext cx="6343112" cy="3028836"/>
          </a:xfrm>
          <a:prstGeom prst="rect">
            <a:avLst/>
          </a:prstGeom>
          <a:noFill/>
        </p:spPr>
      </p:pic>
      <p:sp>
        <p:nvSpPr>
          <p:cNvPr id="50" name="Rectangle 49"/>
          <p:cNvSpPr/>
          <p:nvPr/>
        </p:nvSpPr>
        <p:spPr>
          <a:xfrm>
            <a:off x="0" y="0"/>
            <a:ext cx="6858000" cy="251520"/>
          </a:xfrm>
          <a:prstGeom prst="rect">
            <a:avLst/>
          </a:prstGeom>
          <a:gradFill>
            <a:gsLst>
              <a:gs pos="32000">
                <a:schemeClr val="accent3">
                  <a:lumMod val="75000"/>
                </a:schemeClr>
              </a:gs>
              <a:gs pos="45000">
                <a:srgbClr val="43A343"/>
              </a:gs>
              <a:gs pos="50000">
                <a:schemeClr val="accent3">
                  <a:lumMod val="75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1" name="Ellipse 50"/>
          <p:cNvSpPr/>
          <p:nvPr/>
        </p:nvSpPr>
        <p:spPr>
          <a:xfrm>
            <a:off x="3356992" y="42998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2" name="Ellipse 51"/>
          <p:cNvSpPr/>
          <p:nvPr/>
        </p:nvSpPr>
        <p:spPr>
          <a:xfrm>
            <a:off x="1196752" y="41421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3" name="Ellipse 52"/>
          <p:cNvSpPr/>
          <p:nvPr/>
        </p:nvSpPr>
        <p:spPr>
          <a:xfrm>
            <a:off x="5445224" y="35496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030" name="Picture 6" descr="Résultat de recherche d'images pour &quot;terresrouges&quot;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4864" y="2771800"/>
            <a:ext cx="136815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404664" y="395536"/>
            <a:ext cx="604867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BE" sz="4800" spc="600" dirty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INVITATION</a:t>
            </a:r>
          </a:p>
          <a:p>
            <a:pPr lvl="0" algn="ctr"/>
            <a:r>
              <a:rPr lang="fr-BE" sz="2800" dirty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Vendredi </a:t>
            </a:r>
            <a:r>
              <a:rPr lang="fr-BE" sz="280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14 Juin </a:t>
            </a:r>
            <a:r>
              <a:rPr lang="fr-BE" sz="2800" dirty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2024</a:t>
            </a:r>
          </a:p>
          <a:p>
            <a:pPr algn="ctr"/>
            <a:r>
              <a:rPr lang="fr-BE" sz="2000" dirty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à  la sixième  Compétition de Golf </a:t>
            </a:r>
          </a:p>
          <a:p>
            <a:pPr algn="ctr"/>
            <a:r>
              <a:rPr lang="fr-BE" sz="2000" dirty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au profit de l’</a:t>
            </a:r>
            <a:r>
              <a:rPr lang="fr-BE" sz="2000" dirty="0" err="1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asbl</a:t>
            </a:r>
            <a:r>
              <a:rPr lang="fr-BE" sz="2000" dirty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 </a:t>
            </a:r>
          </a:p>
          <a:p>
            <a:pPr algn="ctr"/>
            <a:r>
              <a:rPr lang="fr-BE" sz="3000" dirty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Terres</a:t>
            </a:r>
            <a:r>
              <a:rPr lang="fr-BE" sz="2800" dirty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 Rouges </a:t>
            </a:r>
            <a:endParaRPr lang="fr-BE" sz="2000" dirty="0">
              <a:solidFill>
                <a:schemeClr val="accent6">
                  <a:lumMod val="75000"/>
                </a:schemeClr>
              </a:solidFill>
              <a:latin typeface="Century Gothic" pitchFamily="34" charset="0"/>
            </a:endParaRPr>
          </a:p>
          <a:p>
            <a:pPr lvl="0" algn="ctr"/>
            <a:endParaRPr lang="fr-BE" sz="3600" dirty="0">
              <a:solidFill>
                <a:schemeClr val="accent6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-15766" y="8892480"/>
            <a:ext cx="6873766" cy="251520"/>
          </a:xfrm>
          <a:prstGeom prst="rect">
            <a:avLst/>
          </a:prstGeom>
          <a:gradFill>
            <a:gsLst>
              <a:gs pos="100000">
                <a:schemeClr val="accent3">
                  <a:lumMod val="75000"/>
                </a:schemeClr>
              </a:gs>
              <a:gs pos="45000">
                <a:schemeClr val="accent3">
                  <a:lumMod val="75000"/>
                </a:schemeClr>
              </a:gs>
              <a:gs pos="50000">
                <a:srgbClr val="409A40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8" name="Rectangle 77"/>
          <p:cNvSpPr/>
          <p:nvPr/>
        </p:nvSpPr>
        <p:spPr>
          <a:xfrm>
            <a:off x="1484784" y="4592612"/>
            <a:ext cx="36004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BE" sz="1400" dirty="0">
                <a:latin typeface="Century Gothic" pitchFamily="34" charset="0"/>
              </a:rPr>
              <a:t>Chers Amis Golfeurs et Amies Golfeuses,</a:t>
            </a:r>
          </a:p>
          <a:p>
            <a:pPr algn="just"/>
            <a:endParaRPr lang="fr-BE" sz="600" dirty="0">
              <a:latin typeface="Century Gothic" pitchFamily="34" charset="0"/>
            </a:endParaRPr>
          </a:p>
          <a:p>
            <a:pPr algn="just"/>
            <a:r>
              <a:rPr lang="fr-BE" sz="1400" dirty="0">
                <a:latin typeface="Century Gothic" pitchFamily="34" charset="0"/>
              </a:rPr>
              <a:t>Nous vous proposons de participer à la Compétition </a:t>
            </a:r>
            <a:r>
              <a:rPr lang="fr-BE" sz="1600" dirty="0">
                <a:solidFill>
                  <a:srgbClr val="C00000"/>
                </a:solidFill>
                <a:latin typeface="Century Gothic" pitchFamily="34" charset="0"/>
              </a:rPr>
              <a:t>« </a:t>
            </a:r>
            <a:r>
              <a:rPr lang="fr-BE" sz="1600" b="1" dirty="0">
                <a:solidFill>
                  <a:srgbClr val="C00000"/>
                </a:solidFill>
                <a:latin typeface="Century Gothic" pitchFamily="34" charset="0"/>
              </a:rPr>
              <a:t>Terres Rouges</a:t>
            </a:r>
            <a:r>
              <a:rPr lang="fr-BE" sz="1600" dirty="0">
                <a:solidFill>
                  <a:srgbClr val="C00000"/>
                </a:solidFill>
                <a:latin typeface="Century Gothic" pitchFamily="34" charset="0"/>
              </a:rPr>
              <a:t> » </a:t>
            </a:r>
            <a:r>
              <a:rPr lang="fr-BE" sz="1400" dirty="0">
                <a:latin typeface="Century Gothic" pitchFamily="34" charset="0"/>
              </a:rPr>
              <a:t>au Golf de Louvain-la-Neuve, dont l’objectif est l’aide aux jeunes et aux enfants des rues au Bénin, tout particulièrement par l’accueil et l’approche psychosociale.</a:t>
            </a:r>
          </a:p>
          <a:p>
            <a:pPr algn="just"/>
            <a:endParaRPr lang="fr-BE" sz="1400" dirty="0">
              <a:solidFill>
                <a:prstClr val="black"/>
              </a:solidFill>
              <a:latin typeface="Century Gothic" pitchFamily="34" charset="0"/>
              <a:hlinkClick r:id="rId3"/>
            </a:endParaRPr>
          </a:p>
          <a:p>
            <a:pPr algn="ctr"/>
            <a:r>
              <a:rPr lang="fr-BE" sz="1400" dirty="0">
                <a:solidFill>
                  <a:prstClr val="black"/>
                </a:solidFill>
                <a:latin typeface="Century Gothic" pitchFamily="34" charset="0"/>
                <a:hlinkClick r:id="rId3"/>
              </a:rPr>
              <a:t>www.terresrouges.be</a:t>
            </a:r>
            <a:endParaRPr lang="fr-BE" sz="1400" dirty="0">
              <a:latin typeface="Century Gothic" pitchFamily="34" charset="0"/>
            </a:endParaRPr>
          </a:p>
          <a:p>
            <a:pPr algn="just"/>
            <a:r>
              <a:rPr lang="fr-BE" sz="1200" dirty="0">
                <a:latin typeface="Century Gothic" pitchFamily="34" charset="0"/>
              </a:rPr>
              <a:t> </a:t>
            </a:r>
            <a:endParaRPr lang="fr-BE" sz="1200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80" name="Ellipse 79"/>
          <p:cNvSpPr/>
          <p:nvPr/>
        </p:nvSpPr>
        <p:spPr>
          <a:xfrm>
            <a:off x="3407734" y="8931881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1" name="Ellipse 80"/>
          <p:cNvSpPr/>
          <p:nvPr/>
        </p:nvSpPr>
        <p:spPr>
          <a:xfrm>
            <a:off x="1247494" y="8930304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2" name="Ellipse 81"/>
          <p:cNvSpPr/>
          <p:nvPr/>
        </p:nvSpPr>
        <p:spPr>
          <a:xfrm>
            <a:off x="5495966" y="8924379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5" name="Rectangle 84"/>
          <p:cNvSpPr/>
          <p:nvPr/>
        </p:nvSpPr>
        <p:spPr>
          <a:xfrm rot="16200000">
            <a:off x="2272816" y="4324536"/>
            <a:ext cx="8909720" cy="260648"/>
          </a:xfrm>
          <a:prstGeom prst="rect">
            <a:avLst/>
          </a:prstGeom>
          <a:gradFill flip="none" rotWithShape="1">
            <a:gsLst>
              <a:gs pos="46000">
                <a:schemeClr val="accent3">
                  <a:lumMod val="75000"/>
                </a:schemeClr>
              </a:gs>
              <a:gs pos="45000">
                <a:srgbClr val="43A343"/>
              </a:gs>
              <a:gs pos="28000">
                <a:schemeClr val="accent3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6" name="Ellipse 85"/>
          <p:cNvSpPr/>
          <p:nvPr/>
        </p:nvSpPr>
        <p:spPr>
          <a:xfrm rot="16200000">
            <a:off x="6645058" y="3227730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7" name="Ellipse 86"/>
          <p:cNvSpPr/>
          <p:nvPr/>
        </p:nvSpPr>
        <p:spPr>
          <a:xfrm rot="16200000">
            <a:off x="6651501" y="5724128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8" name="Ellipse 87"/>
          <p:cNvSpPr/>
          <p:nvPr/>
        </p:nvSpPr>
        <p:spPr>
          <a:xfrm rot="16200000">
            <a:off x="6660857" y="1259632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9" name="Ellipse 88"/>
          <p:cNvSpPr/>
          <p:nvPr/>
        </p:nvSpPr>
        <p:spPr>
          <a:xfrm rot="16200000">
            <a:off x="6657346" y="7812360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4" name="Rectangle 63"/>
          <p:cNvSpPr/>
          <p:nvPr/>
        </p:nvSpPr>
        <p:spPr>
          <a:xfrm rot="16200000">
            <a:off x="-4324536" y="4324536"/>
            <a:ext cx="8909720" cy="260648"/>
          </a:xfrm>
          <a:prstGeom prst="rect">
            <a:avLst/>
          </a:prstGeom>
          <a:gradFill flip="none" rotWithShape="1">
            <a:gsLst>
              <a:gs pos="100000">
                <a:schemeClr val="accent3">
                  <a:lumMod val="75000"/>
                </a:schemeClr>
              </a:gs>
              <a:gs pos="45000">
                <a:srgbClr val="43A343"/>
              </a:gs>
              <a:gs pos="0">
                <a:schemeClr val="accent3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65" name="Ellipse 64"/>
          <p:cNvSpPr/>
          <p:nvPr/>
        </p:nvSpPr>
        <p:spPr>
          <a:xfrm rot="16200000">
            <a:off x="47706" y="3227730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6" name="Ellipse 65"/>
          <p:cNvSpPr/>
          <p:nvPr/>
        </p:nvSpPr>
        <p:spPr>
          <a:xfrm rot="16200000">
            <a:off x="54149" y="5724128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8" name="Ellipse 67"/>
          <p:cNvSpPr/>
          <p:nvPr/>
        </p:nvSpPr>
        <p:spPr>
          <a:xfrm rot="16200000">
            <a:off x="63505" y="1259632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9" name="Ellipse 58"/>
          <p:cNvSpPr/>
          <p:nvPr/>
        </p:nvSpPr>
        <p:spPr>
          <a:xfrm rot="16200000">
            <a:off x="59994" y="7812360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26" name="Picture 2" descr="C:\Users\Muriel\Desktop\Copie-de-LOGOLL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5023" y="2699793"/>
            <a:ext cx="1502775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0" y="0"/>
            <a:ext cx="6858000" cy="251520"/>
          </a:xfrm>
          <a:prstGeom prst="rect">
            <a:avLst/>
          </a:prstGeom>
          <a:gradFill>
            <a:gsLst>
              <a:gs pos="32000">
                <a:schemeClr val="accent3">
                  <a:lumMod val="75000"/>
                </a:schemeClr>
              </a:gs>
              <a:gs pos="45000">
                <a:srgbClr val="43A343"/>
              </a:gs>
              <a:gs pos="50000">
                <a:schemeClr val="accent3">
                  <a:lumMod val="75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1" name="Ellipse 50"/>
          <p:cNvSpPr/>
          <p:nvPr/>
        </p:nvSpPr>
        <p:spPr>
          <a:xfrm>
            <a:off x="3356992" y="42998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2" name="Ellipse 51"/>
          <p:cNvSpPr/>
          <p:nvPr/>
        </p:nvSpPr>
        <p:spPr>
          <a:xfrm>
            <a:off x="1196752" y="41421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3" name="Ellipse 52"/>
          <p:cNvSpPr/>
          <p:nvPr/>
        </p:nvSpPr>
        <p:spPr>
          <a:xfrm>
            <a:off x="5445224" y="35496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2" name="Rectangle 41"/>
          <p:cNvSpPr/>
          <p:nvPr/>
        </p:nvSpPr>
        <p:spPr>
          <a:xfrm>
            <a:off x="-15766" y="8892480"/>
            <a:ext cx="6873766" cy="251520"/>
          </a:xfrm>
          <a:prstGeom prst="rect">
            <a:avLst/>
          </a:prstGeom>
          <a:gradFill>
            <a:gsLst>
              <a:gs pos="100000">
                <a:schemeClr val="accent3">
                  <a:lumMod val="75000"/>
                </a:schemeClr>
              </a:gs>
              <a:gs pos="45000">
                <a:schemeClr val="accent3">
                  <a:lumMod val="75000"/>
                </a:schemeClr>
              </a:gs>
              <a:gs pos="50000">
                <a:srgbClr val="409A40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0" name="Ellipse 79"/>
          <p:cNvSpPr/>
          <p:nvPr/>
        </p:nvSpPr>
        <p:spPr>
          <a:xfrm>
            <a:off x="3407734" y="8931881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1" name="Ellipse 80"/>
          <p:cNvSpPr/>
          <p:nvPr/>
        </p:nvSpPr>
        <p:spPr>
          <a:xfrm>
            <a:off x="1247494" y="8930304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2" name="Ellipse 81"/>
          <p:cNvSpPr/>
          <p:nvPr/>
        </p:nvSpPr>
        <p:spPr>
          <a:xfrm>
            <a:off x="5495966" y="8924379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5" name="Rectangle 84"/>
          <p:cNvSpPr/>
          <p:nvPr/>
        </p:nvSpPr>
        <p:spPr>
          <a:xfrm rot="16200000">
            <a:off x="2272816" y="4324536"/>
            <a:ext cx="8909720" cy="260648"/>
          </a:xfrm>
          <a:prstGeom prst="rect">
            <a:avLst/>
          </a:prstGeom>
          <a:gradFill flip="none" rotWithShape="1">
            <a:gsLst>
              <a:gs pos="46000">
                <a:schemeClr val="accent3">
                  <a:lumMod val="75000"/>
                </a:schemeClr>
              </a:gs>
              <a:gs pos="45000">
                <a:srgbClr val="43A343"/>
              </a:gs>
              <a:gs pos="28000">
                <a:schemeClr val="accent3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6" name="Ellipse 85"/>
          <p:cNvSpPr/>
          <p:nvPr/>
        </p:nvSpPr>
        <p:spPr>
          <a:xfrm rot="16200000">
            <a:off x="6645058" y="3227730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7" name="Ellipse 86"/>
          <p:cNvSpPr/>
          <p:nvPr/>
        </p:nvSpPr>
        <p:spPr>
          <a:xfrm rot="16200000">
            <a:off x="6651501" y="5724128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8" name="Ellipse 87"/>
          <p:cNvSpPr/>
          <p:nvPr/>
        </p:nvSpPr>
        <p:spPr>
          <a:xfrm rot="16200000">
            <a:off x="6660857" y="1259632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9" name="Ellipse 88"/>
          <p:cNvSpPr/>
          <p:nvPr/>
        </p:nvSpPr>
        <p:spPr>
          <a:xfrm rot="16200000">
            <a:off x="6657346" y="7812360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4" name="Rectangle 63"/>
          <p:cNvSpPr/>
          <p:nvPr/>
        </p:nvSpPr>
        <p:spPr>
          <a:xfrm rot="16200000">
            <a:off x="-4324536" y="4324536"/>
            <a:ext cx="8909720" cy="260648"/>
          </a:xfrm>
          <a:prstGeom prst="rect">
            <a:avLst/>
          </a:prstGeom>
          <a:gradFill flip="none" rotWithShape="1">
            <a:gsLst>
              <a:gs pos="100000">
                <a:schemeClr val="accent3">
                  <a:lumMod val="75000"/>
                </a:schemeClr>
              </a:gs>
              <a:gs pos="45000">
                <a:srgbClr val="43A343"/>
              </a:gs>
              <a:gs pos="0">
                <a:schemeClr val="accent3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65" name="Ellipse 64"/>
          <p:cNvSpPr/>
          <p:nvPr/>
        </p:nvSpPr>
        <p:spPr>
          <a:xfrm rot="16200000">
            <a:off x="47706" y="3227730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6" name="Ellipse 65"/>
          <p:cNvSpPr/>
          <p:nvPr/>
        </p:nvSpPr>
        <p:spPr>
          <a:xfrm rot="16200000">
            <a:off x="54149" y="5724128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8" name="Ellipse 67"/>
          <p:cNvSpPr/>
          <p:nvPr/>
        </p:nvSpPr>
        <p:spPr>
          <a:xfrm rot="16200000">
            <a:off x="63505" y="1259632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9" name="Ellipse 58"/>
          <p:cNvSpPr/>
          <p:nvPr/>
        </p:nvSpPr>
        <p:spPr>
          <a:xfrm rot="16200000">
            <a:off x="59994" y="7812360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8" name="Rectangle 47"/>
          <p:cNvSpPr/>
          <p:nvPr/>
        </p:nvSpPr>
        <p:spPr>
          <a:xfrm>
            <a:off x="260648" y="7020272"/>
            <a:ext cx="62646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BE" sz="16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fr-BE" sz="1600" b="1" dirty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fr-BE" sz="1400" b="1" dirty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Le Comité organisateur</a:t>
            </a:r>
          </a:p>
          <a:p>
            <a:pPr algn="ctr"/>
            <a:endParaRPr lang="fr-BE" sz="14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fr-BE" sz="1400" dirty="0">
                <a:latin typeface="Century Gothic" pitchFamily="34" charset="0"/>
              </a:rPr>
              <a:t>Thierry </a:t>
            </a:r>
            <a:r>
              <a:rPr lang="fr-BE" sz="1400" dirty="0" err="1">
                <a:latin typeface="Century Gothic" pitchFamily="34" charset="0"/>
              </a:rPr>
              <a:t>Bouhoulle</a:t>
            </a:r>
            <a:r>
              <a:rPr lang="fr-BE" sz="1400" dirty="0">
                <a:latin typeface="Century Gothic" pitchFamily="34" charset="0"/>
              </a:rPr>
              <a:t> – Anne-Michèle de </a:t>
            </a:r>
            <a:r>
              <a:rPr lang="fr-BE" sz="1400" dirty="0" err="1">
                <a:latin typeface="Century Gothic" pitchFamily="34" charset="0"/>
              </a:rPr>
              <a:t>Halleux</a:t>
            </a:r>
            <a:r>
              <a:rPr lang="fr-BE" sz="1400" dirty="0">
                <a:latin typeface="Century Gothic" pitchFamily="34" charset="0"/>
              </a:rPr>
              <a:t> – </a:t>
            </a:r>
          </a:p>
          <a:p>
            <a:pPr algn="ctr"/>
            <a:r>
              <a:rPr lang="fr-BE" sz="1400" dirty="0">
                <a:latin typeface="Century Gothic" pitchFamily="34" charset="0"/>
              </a:rPr>
              <a:t>Muriel et François de </a:t>
            </a:r>
            <a:r>
              <a:rPr lang="fr-BE" sz="1400" dirty="0" err="1">
                <a:latin typeface="Century Gothic" pitchFamily="34" charset="0"/>
              </a:rPr>
              <a:t>Vinck</a:t>
            </a:r>
            <a:r>
              <a:rPr lang="fr-BE" sz="1400" dirty="0">
                <a:latin typeface="Century Gothic" pitchFamily="34" charset="0"/>
              </a:rPr>
              <a:t> - Geoffroy Dumont de </a:t>
            </a:r>
            <a:r>
              <a:rPr lang="fr-BE" sz="1400" dirty="0" err="1">
                <a:latin typeface="Century Gothic" pitchFamily="34" charset="0"/>
              </a:rPr>
              <a:t>Chassart</a:t>
            </a:r>
            <a:r>
              <a:rPr lang="fr-BE" sz="1400" dirty="0">
                <a:latin typeface="Century Gothic" pitchFamily="34" charset="0"/>
              </a:rPr>
              <a:t>,</a:t>
            </a:r>
          </a:p>
          <a:p>
            <a:pPr algn="ctr"/>
            <a:r>
              <a:rPr lang="fr-BE" sz="1400" dirty="0">
                <a:latin typeface="Century Gothic" pitchFamily="34" charset="0"/>
              </a:rPr>
              <a:t>  Patrick et Anne-Michelle </a:t>
            </a:r>
            <a:r>
              <a:rPr lang="fr-BE" sz="1400" dirty="0" err="1">
                <a:latin typeface="Century Gothic" pitchFamily="34" charset="0"/>
              </a:rPr>
              <a:t>Laloux</a:t>
            </a:r>
            <a:r>
              <a:rPr lang="fr-BE" sz="1400" dirty="0">
                <a:latin typeface="Century Gothic" pitchFamily="34" charset="0"/>
              </a:rPr>
              <a:t> -  Patricia Timmermans – Serge </a:t>
            </a:r>
            <a:r>
              <a:rPr lang="fr-BE" sz="1400" dirty="0" err="1">
                <a:latin typeface="Century Gothic" pitchFamily="34" charset="0"/>
              </a:rPr>
              <a:t>Wahis</a:t>
            </a:r>
            <a:endParaRPr lang="fr-BE" sz="1400" dirty="0">
              <a:latin typeface="Century Gothic" pitchFamily="34" charset="0"/>
            </a:endParaRPr>
          </a:p>
          <a:p>
            <a:pPr lvl="0" algn="ctr"/>
            <a:endParaRPr lang="fr-BE" sz="2000" dirty="0">
              <a:latin typeface="Century Gothic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60648" y="8532440"/>
            <a:ext cx="633670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BE" sz="1000" spc="300" dirty="0">
                <a:latin typeface="Century Gothic" pitchFamily="34" charset="0"/>
              </a:rPr>
              <a:t>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04664" y="323528"/>
            <a:ext cx="604867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BE" sz="4800" spc="600" dirty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INVITATION</a:t>
            </a:r>
          </a:p>
          <a:p>
            <a:pPr lvl="0" algn="ctr"/>
            <a:r>
              <a:rPr lang="fr-BE" sz="2800" dirty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Vendredi 14 juin 2024 </a:t>
            </a:r>
          </a:p>
          <a:p>
            <a:pPr algn="ctr"/>
            <a:r>
              <a:rPr lang="fr-BE" sz="2800" dirty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fr-BE" sz="2800" dirty="0">
                <a:solidFill>
                  <a:srgbClr val="C00000"/>
                </a:solidFill>
                <a:latin typeface="Century Gothic" pitchFamily="34" charset="0"/>
              </a:rPr>
              <a:t>« </a:t>
            </a:r>
            <a:r>
              <a:rPr lang="fr-BE" sz="2800" b="1" dirty="0">
                <a:solidFill>
                  <a:srgbClr val="C00000"/>
                </a:solidFill>
                <a:latin typeface="Century Gothic" pitchFamily="34" charset="0"/>
              </a:rPr>
              <a:t>Terres Rouges</a:t>
            </a:r>
            <a:r>
              <a:rPr lang="fr-BE" sz="2800" dirty="0">
                <a:solidFill>
                  <a:srgbClr val="C00000"/>
                </a:solidFill>
                <a:latin typeface="Century Gothic" pitchFamily="34" charset="0"/>
              </a:rPr>
              <a:t> »</a:t>
            </a:r>
          </a:p>
        </p:txBody>
      </p:sp>
      <p:sp>
        <p:nvSpPr>
          <p:cNvPr id="1026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881188"/>
            <a:ext cx="5238750" cy="3924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1029" name="AutoShape 5" descr="Image result for cap skirring senegal"/>
          <p:cNvSpPr>
            <a:spLocks noChangeAspect="1" noChangeArrowheads="1"/>
          </p:cNvSpPr>
          <p:nvPr/>
        </p:nvSpPr>
        <p:spPr bwMode="auto">
          <a:xfrm>
            <a:off x="0" y="-2338388"/>
            <a:ext cx="8315325" cy="4676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39" name="Rectangle 38"/>
          <p:cNvSpPr/>
          <p:nvPr/>
        </p:nvSpPr>
        <p:spPr>
          <a:xfrm>
            <a:off x="404664" y="1475657"/>
            <a:ext cx="518457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lvl="4" indent="-165100" algn="just">
              <a:buClr>
                <a:srgbClr val="409A40"/>
              </a:buClr>
              <a:buSzPct val="135000"/>
            </a:pPr>
            <a:endParaRPr lang="fr-BE" sz="1400" dirty="0">
              <a:solidFill>
                <a:prstClr val="black"/>
              </a:solidFill>
              <a:latin typeface="Century Gothic" pitchFamily="34" charset="0"/>
            </a:endParaRPr>
          </a:p>
          <a:p>
            <a:pPr marL="173038" lvl="4" indent="-165100" algn="just">
              <a:buClr>
                <a:srgbClr val="409A40"/>
              </a:buClr>
              <a:buSzPct val="135000"/>
            </a:pPr>
            <a:endParaRPr lang="fr-BE" sz="1400" dirty="0">
              <a:solidFill>
                <a:prstClr val="black"/>
              </a:solidFill>
              <a:latin typeface="Century Gothic" pitchFamily="34" charset="0"/>
            </a:endParaRPr>
          </a:p>
          <a:p>
            <a:pPr marL="173038" lvl="4" indent="-165100" algn="just">
              <a:buClr>
                <a:srgbClr val="409A40"/>
              </a:buClr>
              <a:buSzPct val="135000"/>
            </a:pPr>
            <a:endParaRPr lang="fr-BE" sz="1400" dirty="0">
              <a:solidFill>
                <a:prstClr val="black"/>
              </a:solidFill>
              <a:latin typeface="Century Gothic" pitchFamily="34" charset="0"/>
            </a:endParaRPr>
          </a:p>
          <a:p>
            <a:pPr marL="173038" lvl="4" indent="-165100" algn="just">
              <a:buClr>
                <a:srgbClr val="409A40"/>
              </a:buClr>
              <a:buSzPct val="135000"/>
            </a:pPr>
            <a:r>
              <a:rPr lang="fr-BE" sz="1400" b="1" dirty="0">
                <a:latin typeface="Century Gothic" pitchFamily="34" charset="0"/>
              </a:rPr>
              <a:t>Membre  </a:t>
            </a:r>
            <a:r>
              <a:rPr lang="fr-BE" sz="1400" dirty="0">
                <a:solidFill>
                  <a:prstClr val="black"/>
                </a:solidFill>
                <a:latin typeface="Century Gothic" pitchFamily="34" charset="0"/>
              </a:rPr>
              <a:t>          18 trous     45€</a:t>
            </a:r>
          </a:p>
          <a:p>
            <a:pPr marL="173038" lvl="4" indent="-165100" algn="just">
              <a:buClr>
                <a:srgbClr val="409A40"/>
              </a:buClr>
              <a:buSzPct val="135000"/>
            </a:pPr>
            <a:endParaRPr lang="fr-BE" sz="1400" dirty="0">
              <a:solidFill>
                <a:prstClr val="black"/>
              </a:solidFill>
              <a:latin typeface="Century Gothic" pitchFamily="34" charset="0"/>
            </a:endParaRPr>
          </a:p>
          <a:p>
            <a:pPr marL="173038" lvl="4" indent="-165100" algn="just">
              <a:buClr>
                <a:srgbClr val="409A40"/>
              </a:buClr>
              <a:buSzPct val="135000"/>
            </a:pPr>
            <a:r>
              <a:rPr lang="fr-BE" sz="1400" b="1" dirty="0">
                <a:latin typeface="Century Gothic" pitchFamily="34" charset="0"/>
              </a:rPr>
              <a:t>Non membre    </a:t>
            </a:r>
            <a:r>
              <a:rPr lang="fr-BE" sz="1400" dirty="0">
                <a:solidFill>
                  <a:prstClr val="black"/>
                </a:solidFill>
                <a:latin typeface="Century Gothic" pitchFamily="34" charset="0"/>
              </a:rPr>
              <a:t>18 trous     70€</a:t>
            </a:r>
          </a:p>
          <a:p>
            <a:pPr marL="173038" lvl="4" indent="-165100" algn="just">
              <a:buClr>
                <a:srgbClr val="409A40"/>
              </a:buClr>
              <a:buSzPct val="135000"/>
            </a:pPr>
            <a:endParaRPr lang="fr-BE" sz="1400" b="1" dirty="0">
              <a:latin typeface="Century Gothic" pitchFamily="34" charset="0"/>
            </a:endParaRPr>
          </a:p>
          <a:p>
            <a:pPr marL="173038" lvl="4" indent="-165100" algn="just">
              <a:buClr>
                <a:srgbClr val="409A40"/>
              </a:buClr>
              <a:buSzPct val="135000"/>
            </a:pPr>
            <a:r>
              <a:rPr lang="fr-BE" sz="1400" b="1" dirty="0">
                <a:latin typeface="Century Gothic" pitchFamily="34" charset="0"/>
              </a:rPr>
              <a:t>Dîner                   </a:t>
            </a:r>
            <a:r>
              <a:rPr lang="fr-BE" sz="1400" dirty="0">
                <a:solidFill>
                  <a:prstClr val="black"/>
                </a:solidFill>
                <a:latin typeface="Century Gothic" pitchFamily="34" charset="0"/>
              </a:rPr>
              <a:t>50 € (non joueur 55 €)</a:t>
            </a:r>
          </a:p>
          <a:p>
            <a:pPr marL="173038" lvl="4" indent="-165100" algn="just">
              <a:buClr>
                <a:srgbClr val="409A40"/>
              </a:buClr>
              <a:buSzPct val="135000"/>
            </a:pPr>
            <a:endParaRPr lang="fr-BE" sz="1400" dirty="0">
              <a:solidFill>
                <a:prstClr val="black"/>
              </a:solidFill>
              <a:latin typeface="Century Gothic" pitchFamily="34" charset="0"/>
            </a:endParaRPr>
          </a:p>
          <a:p>
            <a:pPr marL="173038" lvl="4" indent="-165100" algn="just">
              <a:buClr>
                <a:srgbClr val="409A40"/>
              </a:buClr>
              <a:buSzPct val="135000"/>
            </a:pPr>
            <a:endParaRPr lang="fr-BE" sz="800" dirty="0">
              <a:solidFill>
                <a:prstClr val="black"/>
              </a:solidFill>
              <a:latin typeface="Century Gothic" pitchFamily="34" charset="0"/>
            </a:endParaRPr>
          </a:p>
          <a:p>
            <a:pPr algn="just"/>
            <a:r>
              <a:rPr lang="fr-BE" sz="1400" b="1" dirty="0">
                <a:solidFill>
                  <a:prstClr val="black"/>
                </a:solidFill>
                <a:latin typeface="Century Gothic" pitchFamily="34" charset="0"/>
              </a:rPr>
              <a:t>Formule</a:t>
            </a:r>
            <a:r>
              <a:rPr lang="fr-BE" sz="1400" dirty="0">
                <a:solidFill>
                  <a:prstClr val="black"/>
                </a:solidFill>
                <a:latin typeface="Century Gothic" pitchFamily="34" charset="0"/>
              </a:rPr>
              <a:t>:             4BMB, catégories 1 et 2</a:t>
            </a:r>
          </a:p>
          <a:p>
            <a:pPr algn="just"/>
            <a:endParaRPr lang="fr-BE" sz="1400" dirty="0">
              <a:solidFill>
                <a:prstClr val="black"/>
              </a:solidFill>
              <a:latin typeface="Century Gothic" pitchFamily="34" charset="0"/>
            </a:endParaRPr>
          </a:p>
          <a:p>
            <a:pPr algn="just"/>
            <a:r>
              <a:rPr lang="fr-BE" sz="1400" b="1" dirty="0">
                <a:solidFill>
                  <a:srgbClr val="C00000"/>
                </a:solidFill>
                <a:latin typeface="Century Gothic" pitchFamily="34" charset="0"/>
              </a:rPr>
              <a:t>Fin des inscriptions :  vendredi 7 juin !</a:t>
            </a:r>
          </a:p>
          <a:p>
            <a:pPr algn="just"/>
            <a:endParaRPr lang="fr-BE" sz="800" dirty="0">
              <a:solidFill>
                <a:prstClr val="black"/>
              </a:solidFill>
              <a:latin typeface="Century Gothic" pitchFamily="34" charset="0"/>
            </a:endParaRPr>
          </a:p>
          <a:p>
            <a:pPr algn="just"/>
            <a:endParaRPr lang="fr-BE" sz="1400" dirty="0">
              <a:latin typeface="Century Gothic" pitchFamily="34" charset="0"/>
            </a:endParaRPr>
          </a:p>
          <a:p>
            <a:pPr algn="just"/>
            <a:r>
              <a:rPr lang="fr-BE" sz="1400" dirty="0">
                <a:latin typeface="Century Gothic" pitchFamily="34" charset="0"/>
              </a:rPr>
              <a:t>La participation  comprend le green </a:t>
            </a:r>
            <a:r>
              <a:rPr lang="fr-BE" sz="1400" dirty="0" err="1">
                <a:latin typeface="Century Gothic" pitchFamily="34" charset="0"/>
              </a:rPr>
              <a:t>fee</a:t>
            </a:r>
            <a:r>
              <a:rPr lang="fr-BE" sz="1400" dirty="0">
                <a:latin typeface="Century Gothic" pitchFamily="34" charset="0"/>
              </a:rPr>
              <a:t>, la halte gourmande au 10</a:t>
            </a:r>
            <a:r>
              <a:rPr lang="fr-BE" sz="1400" baseline="30000" dirty="0">
                <a:latin typeface="Century Gothic" pitchFamily="34" charset="0"/>
              </a:rPr>
              <a:t>ème</a:t>
            </a:r>
            <a:r>
              <a:rPr lang="fr-BE" sz="1400" dirty="0">
                <a:latin typeface="Century Gothic" pitchFamily="34" charset="0"/>
              </a:rPr>
              <a:t> trou, l’apéro,  la remise de prix exceptionnels et la grande tombola.</a:t>
            </a:r>
          </a:p>
          <a:p>
            <a:pPr algn="just"/>
            <a:endParaRPr lang="fr-BE" sz="1400" dirty="0">
              <a:latin typeface="Century Gothic" pitchFamily="34" charset="0"/>
            </a:endParaRPr>
          </a:p>
          <a:p>
            <a:pPr algn="just"/>
            <a:endParaRPr lang="fr-BE" sz="1400" dirty="0">
              <a:latin typeface="Century Gothic" pitchFamily="34" charset="0"/>
            </a:endParaRPr>
          </a:p>
        </p:txBody>
      </p:sp>
      <p:sp>
        <p:nvSpPr>
          <p:cNvPr id="1032" name="AutoShape 8" descr="Image result for golf"/>
          <p:cNvSpPr>
            <a:spLocks noChangeAspect="1" noChangeArrowheads="1"/>
          </p:cNvSpPr>
          <p:nvPr/>
        </p:nvSpPr>
        <p:spPr bwMode="auto">
          <a:xfrm>
            <a:off x="155575" y="-8302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1035" name="AutoShape 11" descr="Related image"/>
          <p:cNvSpPr>
            <a:spLocks noChangeAspect="1" noChangeArrowheads="1"/>
          </p:cNvSpPr>
          <p:nvPr/>
        </p:nvSpPr>
        <p:spPr bwMode="auto">
          <a:xfrm>
            <a:off x="155575" y="-457200"/>
            <a:ext cx="952500" cy="952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46" name="Rectangle 45"/>
          <p:cNvSpPr/>
          <p:nvPr/>
        </p:nvSpPr>
        <p:spPr>
          <a:xfrm>
            <a:off x="404664" y="3347864"/>
            <a:ext cx="54006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409A40"/>
              </a:buClr>
              <a:buSzPct val="135000"/>
            </a:pPr>
            <a:endParaRPr lang="fr-BE" sz="1400" b="1" dirty="0">
              <a:solidFill>
                <a:prstClr val="black"/>
              </a:solidFill>
              <a:latin typeface="Century Gothic" pitchFamily="34" charset="0"/>
            </a:endParaRPr>
          </a:p>
          <a:p>
            <a:pPr lvl="0">
              <a:buClr>
                <a:srgbClr val="409A40"/>
              </a:buClr>
              <a:buSzPct val="135000"/>
            </a:pPr>
            <a:endParaRPr lang="fr-BE" sz="1400" b="1" dirty="0">
              <a:solidFill>
                <a:prstClr val="black"/>
              </a:solidFill>
              <a:latin typeface="Century Gothic" pitchFamily="34" charset="0"/>
            </a:endParaRPr>
          </a:p>
          <a:p>
            <a:pPr lvl="0">
              <a:buClr>
                <a:srgbClr val="409A40"/>
              </a:buClr>
              <a:buSzPct val="135000"/>
            </a:pPr>
            <a:endParaRPr lang="fr-BE" sz="1400" b="1" dirty="0">
              <a:solidFill>
                <a:prstClr val="black"/>
              </a:solidFill>
              <a:latin typeface="Century Gothic" pitchFamily="34" charset="0"/>
            </a:endParaRPr>
          </a:p>
          <a:p>
            <a:pPr lvl="0">
              <a:buClr>
                <a:srgbClr val="409A40"/>
              </a:buClr>
              <a:buSzPct val="135000"/>
            </a:pPr>
            <a:endParaRPr lang="fr-BE" sz="1400" b="1" dirty="0">
              <a:solidFill>
                <a:prstClr val="black"/>
              </a:solidFill>
              <a:latin typeface="Century Gothic" pitchFamily="34" charset="0"/>
            </a:endParaRPr>
          </a:p>
          <a:p>
            <a:pPr lvl="0">
              <a:buClr>
                <a:srgbClr val="409A40"/>
              </a:buClr>
              <a:buSzPct val="135000"/>
            </a:pPr>
            <a:endParaRPr lang="fr-BE" sz="1400" b="1" dirty="0">
              <a:solidFill>
                <a:prstClr val="black"/>
              </a:solidFill>
              <a:latin typeface="Century Gothic" pitchFamily="34" charset="0"/>
            </a:endParaRPr>
          </a:p>
          <a:p>
            <a:pPr lvl="0">
              <a:buClr>
                <a:srgbClr val="409A40"/>
              </a:buClr>
              <a:buSzPct val="135000"/>
            </a:pPr>
            <a:endParaRPr lang="fr-BE" sz="1400" b="1" dirty="0">
              <a:solidFill>
                <a:prstClr val="black"/>
              </a:solidFill>
              <a:latin typeface="Century Gothic" pitchFamily="34" charset="0"/>
            </a:endParaRPr>
          </a:p>
          <a:p>
            <a:pPr lvl="0">
              <a:buClr>
                <a:srgbClr val="409A40"/>
              </a:buClr>
              <a:buSzPct val="135000"/>
            </a:pPr>
            <a:endParaRPr lang="fr-BE" sz="1400" b="1" dirty="0">
              <a:solidFill>
                <a:prstClr val="black"/>
              </a:solidFill>
              <a:latin typeface="Century Gothic" pitchFamily="34" charset="0"/>
            </a:endParaRPr>
          </a:p>
          <a:p>
            <a:pPr lvl="0">
              <a:buClr>
                <a:srgbClr val="409A40"/>
              </a:buClr>
              <a:buSzPct val="135000"/>
            </a:pPr>
            <a:endParaRPr lang="fr-BE" sz="1400" b="1" dirty="0">
              <a:solidFill>
                <a:prstClr val="black"/>
              </a:solidFill>
              <a:latin typeface="Century Gothic" pitchFamily="34" charset="0"/>
            </a:endParaRPr>
          </a:p>
          <a:p>
            <a:pPr lvl="0">
              <a:buClr>
                <a:srgbClr val="409A40"/>
              </a:buClr>
              <a:buSzPct val="135000"/>
            </a:pPr>
            <a:endParaRPr lang="fr-BE" sz="1400" b="1" dirty="0">
              <a:solidFill>
                <a:prstClr val="black"/>
              </a:solidFill>
              <a:latin typeface="Century Gothic" pitchFamily="34" charset="0"/>
            </a:endParaRPr>
          </a:p>
          <a:p>
            <a:pPr lvl="0">
              <a:buClr>
                <a:srgbClr val="409A40"/>
              </a:buClr>
              <a:buSzPct val="135000"/>
            </a:pPr>
            <a:endParaRPr lang="fr-BE" sz="1400" b="1" dirty="0">
              <a:solidFill>
                <a:prstClr val="black"/>
              </a:solidFill>
              <a:latin typeface="Century Gothic" pitchFamily="34" charset="0"/>
            </a:endParaRPr>
          </a:p>
          <a:p>
            <a:pPr lvl="0">
              <a:buClr>
                <a:srgbClr val="409A40"/>
              </a:buClr>
              <a:buSzPct val="135000"/>
            </a:pPr>
            <a:endParaRPr lang="fr-BE" sz="1400" b="1" dirty="0">
              <a:solidFill>
                <a:prstClr val="black"/>
              </a:solidFill>
              <a:latin typeface="Century Gothic" pitchFamily="34" charset="0"/>
            </a:endParaRPr>
          </a:p>
          <a:p>
            <a:pPr lvl="0">
              <a:buClr>
                <a:srgbClr val="409A40"/>
              </a:buClr>
              <a:buSzPct val="135000"/>
            </a:pPr>
            <a:r>
              <a:rPr lang="fr-BE" sz="1400" b="1" dirty="0">
                <a:solidFill>
                  <a:prstClr val="black"/>
                </a:solidFill>
                <a:latin typeface="Century Gothic" pitchFamily="34" charset="0"/>
              </a:rPr>
              <a:t>09H00 </a:t>
            </a:r>
            <a:r>
              <a:rPr lang="fr-BE" sz="1400" dirty="0">
                <a:solidFill>
                  <a:prstClr val="black"/>
                </a:solidFill>
                <a:latin typeface="Century Gothic" pitchFamily="34" charset="0"/>
              </a:rPr>
              <a:t>    Accueil  et premier départ  </a:t>
            </a:r>
          </a:p>
          <a:p>
            <a:pPr lvl="0">
              <a:buClr>
                <a:srgbClr val="409A40"/>
              </a:buClr>
              <a:buSzPct val="135000"/>
            </a:pPr>
            <a:endParaRPr lang="fr-BE" sz="1400" dirty="0">
              <a:solidFill>
                <a:prstClr val="black"/>
              </a:solidFill>
              <a:latin typeface="Century Gothic" pitchFamily="34" charset="0"/>
            </a:endParaRPr>
          </a:p>
          <a:p>
            <a:pPr lvl="0">
              <a:buClr>
                <a:srgbClr val="409A40"/>
              </a:buClr>
              <a:buSzPct val="135000"/>
            </a:pPr>
            <a:r>
              <a:rPr lang="fr-BE" sz="1400" b="1" dirty="0">
                <a:solidFill>
                  <a:prstClr val="black"/>
                </a:solidFill>
                <a:latin typeface="Century Gothic" pitchFamily="34" charset="0"/>
              </a:rPr>
              <a:t>19H00</a:t>
            </a:r>
            <a:r>
              <a:rPr lang="fr-BE" sz="1400" dirty="0">
                <a:solidFill>
                  <a:prstClr val="black"/>
                </a:solidFill>
                <a:latin typeface="Century Gothic" pitchFamily="34" charset="0"/>
              </a:rPr>
              <a:t>     </a:t>
            </a:r>
            <a:r>
              <a:rPr lang="fr-BE" sz="1400" dirty="0">
                <a:latin typeface="Century Gothic" pitchFamily="34" charset="0"/>
              </a:rPr>
              <a:t>Précises R</a:t>
            </a:r>
            <a:r>
              <a:rPr lang="fr-BE" sz="1400" dirty="0">
                <a:solidFill>
                  <a:prstClr val="black"/>
                </a:solidFill>
                <a:latin typeface="Century Gothic" pitchFamily="34" charset="0"/>
              </a:rPr>
              <a:t>emise des prix + Apéro</a:t>
            </a:r>
          </a:p>
          <a:p>
            <a:pPr lvl="0">
              <a:buClr>
                <a:srgbClr val="409A40"/>
              </a:buClr>
              <a:buSzPct val="135000"/>
            </a:pPr>
            <a:r>
              <a:rPr lang="fr-BE" sz="1400" dirty="0">
                <a:solidFill>
                  <a:prstClr val="black"/>
                </a:solidFill>
                <a:latin typeface="Century Gothic" pitchFamily="34" charset="0"/>
              </a:rPr>
              <a:t> </a:t>
            </a:r>
          </a:p>
          <a:p>
            <a:pPr lvl="0">
              <a:buClr>
                <a:srgbClr val="409A40"/>
              </a:buClr>
              <a:buSzPct val="135000"/>
            </a:pPr>
            <a:r>
              <a:rPr lang="fr-BE" sz="1400" b="1" dirty="0">
                <a:solidFill>
                  <a:prstClr val="black"/>
                </a:solidFill>
                <a:latin typeface="Century Gothic" pitchFamily="34" charset="0"/>
              </a:rPr>
              <a:t>19H30</a:t>
            </a:r>
            <a:r>
              <a:rPr lang="fr-BE" sz="1400" dirty="0">
                <a:solidFill>
                  <a:prstClr val="black"/>
                </a:solidFill>
                <a:latin typeface="Century Gothic" pitchFamily="34" charset="0"/>
              </a:rPr>
              <a:t>     Dîner + tombola</a:t>
            </a:r>
          </a:p>
          <a:p>
            <a:pPr lvl="0">
              <a:buClr>
                <a:srgbClr val="409A40"/>
              </a:buClr>
              <a:buSzPct val="135000"/>
            </a:pPr>
            <a:endParaRPr lang="fr-BE" dirty="0"/>
          </a:p>
        </p:txBody>
      </p:sp>
      <p:cxnSp>
        <p:nvCxnSpPr>
          <p:cNvPr id="60" name="Connecteur droit 59"/>
          <p:cNvCxnSpPr/>
          <p:nvPr/>
        </p:nvCxnSpPr>
        <p:spPr>
          <a:xfrm>
            <a:off x="404664" y="7668344"/>
            <a:ext cx="619268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Aperçu de l’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" name="AutoShape 4" descr="Aperçu de l’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9" name="Picture 17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9200" y="1979712"/>
            <a:ext cx="1284911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3098</TotalTime>
  <Words>192</Words>
  <Application>Microsoft Office PowerPoint</Application>
  <PresentationFormat>Affichage à l'écran (4:3)</PresentationFormat>
  <Paragraphs>53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Portable</dc:creator>
  <cp:lastModifiedBy>muriel devinck</cp:lastModifiedBy>
  <cp:revision>179</cp:revision>
  <dcterms:created xsi:type="dcterms:W3CDTF">2016-11-17T12:35:48Z</dcterms:created>
  <dcterms:modified xsi:type="dcterms:W3CDTF">2024-03-26T20:14:29Z</dcterms:modified>
</cp:coreProperties>
</file>